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79" r:id="rId2"/>
    <p:sldId id="256" r:id="rId3"/>
    <p:sldId id="285" r:id="rId4"/>
    <p:sldId id="286" r:id="rId5"/>
    <p:sldId id="300" r:id="rId6"/>
    <p:sldId id="314" r:id="rId7"/>
    <p:sldId id="309" r:id="rId8"/>
    <p:sldId id="301" r:id="rId9"/>
    <p:sldId id="302" r:id="rId10"/>
    <p:sldId id="290" r:id="rId11"/>
    <p:sldId id="289" r:id="rId12"/>
    <p:sldId id="305" r:id="rId13"/>
    <p:sldId id="303" r:id="rId14"/>
    <p:sldId id="313" r:id="rId15"/>
    <p:sldId id="291" r:id="rId16"/>
    <p:sldId id="292" r:id="rId17"/>
    <p:sldId id="306" r:id="rId18"/>
    <p:sldId id="298" r:id="rId19"/>
    <p:sldId id="296" r:id="rId20"/>
    <p:sldId id="295" r:id="rId21"/>
    <p:sldId id="273" r:id="rId22"/>
    <p:sldId id="259" r:id="rId23"/>
    <p:sldId id="308" r:id="rId24"/>
    <p:sldId id="288" r:id="rId25"/>
    <p:sldId id="310" r:id="rId26"/>
    <p:sldId id="311" r:id="rId27"/>
    <p:sldId id="266" r:id="rId28"/>
    <p:sldId id="312" r:id="rId29"/>
    <p:sldId id="260" r:id="rId30"/>
    <p:sldId id="271" r:id="rId31"/>
    <p:sldId id="264" r:id="rId32"/>
    <p:sldId id="30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865FB-C85A-479C-8AE9-78C33D5B0B0F}">
          <p14:sldIdLst>
            <p14:sldId id="279"/>
            <p14:sldId id="256"/>
            <p14:sldId id="285"/>
            <p14:sldId id="286"/>
            <p14:sldId id="300"/>
            <p14:sldId id="314"/>
            <p14:sldId id="309"/>
            <p14:sldId id="301"/>
            <p14:sldId id="302"/>
            <p14:sldId id="290"/>
            <p14:sldId id="289"/>
            <p14:sldId id="305"/>
            <p14:sldId id="303"/>
            <p14:sldId id="313"/>
            <p14:sldId id="291"/>
            <p14:sldId id="292"/>
            <p14:sldId id="306"/>
            <p14:sldId id="298"/>
            <p14:sldId id="296"/>
            <p14:sldId id="295"/>
            <p14:sldId id="273"/>
            <p14:sldId id="259"/>
            <p14:sldId id="308"/>
            <p14:sldId id="288"/>
            <p14:sldId id="310"/>
            <p14:sldId id="311"/>
            <p14:sldId id="266"/>
            <p14:sldId id="312"/>
            <p14:sldId id="260"/>
            <p14:sldId id="271"/>
            <p14:sldId id="264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5770-2AA3-43A4-9924-C8197CB04EA0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5FF70-55B8-4FAD-BCE2-A4D3A44B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5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9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F70-55B8-4FAD-BCE2-A4D3A44BBA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8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1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3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0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7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3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B576-4618-475D-9FCB-4FE0D483A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sli.d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irginia.edu/~hw5x/Course/RL2022-Fall/_site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s.virginia.edu/~hw5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wd5jq@virginia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fy4bc@virginia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.do/" TargetMode="External"/><Relationship Id="rId2" Type="http://schemas.openxmlformats.org/officeDocument/2006/relationships/hyperlink" Target="https://piazza.com/virginia/fall2022/cs4501200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lecture will start at 9:30am EDT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Sli.do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 event code: 3462912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0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An introductory course about reinforcement learning</a:t>
            </a:r>
          </a:p>
          <a:p>
            <a:pPr lvl="1"/>
            <a:r>
              <a:rPr lang="en-US" dirty="0"/>
              <a:t>We will broadly cover important topics in reinforcement learning, starting from multi-armed bandits, to Markov Decision Process, planning, on-policy and off-policy learning, and its recent development under the context of deep learning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2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have </a:t>
            </a:r>
            <a:r>
              <a:rPr lang="en-US" b="1" dirty="0"/>
              <a:t>strong</a:t>
            </a:r>
            <a:r>
              <a:rPr lang="en-US" dirty="0"/>
              <a:t> (pre-)assumptions</a:t>
            </a:r>
          </a:p>
          <a:p>
            <a:pPr lvl="1"/>
            <a:r>
              <a:rPr lang="en-US" dirty="0"/>
              <a:t>You already have solid background in machine learning, math, and computer programming</a:t>
            </a:r>
          </a:p>
          <a:p>
            <a:pPr lvl="1"/>
            <a:r>
              <a:rPr lang="en-US" dirty="0"/>
              <a:t>You do </a:t>
            </a:r>
            <a:r>
              <a:rPr lang="en-US" u="sng" dirty="0"/>
              <a:t>not</a:t>
            </a:r>
            <a:r>
              <a:rPr lang="en-US" dirty="0"/>
              <a:t> need to have good familiarity with reinforcement learning</a:t>
            </a:r>
          </a:p>
          <a:p>
            <a:pPr lvl="2"/>
            <a:r>
              <a:rPr lang="en-US" dirty="0"/>
              <a:t>Can you name any reinforcement learning algorithms?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Discuss fundamental problems and state-of-the-art solutions in reinforcement learning</a:t>
            </a:r>
          </a:p>
          <a:p>
            <a:pPr lvl="1"/>
            <a:r>
              <a:rPr lang="en-US" dirty="0"/>
              <a:t>Wide coverage of important reinforcement learning techniques</a:t>
            </a:r>
          </a:p>
          <a:p>
            <a:r>
              <a:rPr lang="en-US" sz="2800" dirty="0"/>
              <a:t>Get hands-on experience by solving practical problems</a:t>
            </a:r>
          </a:p>
          <a:p>
            <a:r>
              <a:rPr lang="en-US" sz="2800" dirty="0"/>
              <a:t>Prepare students for doing cutting-edge research in reinforcement learning and related fields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Nine major topics will be covered by lectures</a:t>
            </a:r>
          </a:p>
          <a:p>
            <a:pPr lvl="1"/>
            <a:r>
              <a:rPr lang="en-US" dirty="0"/>
              <a:t>Multi-armed bandit</a:t>
            </a:r>
          </a:p>
          <a:p>
            <a:pPr lvl="1"/>
            <a:r>
              <a:rPr lang="en-US" dirty="0"/>
              <a:t>Markov decision process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dirty="0"/>
              <a:t>Policy gradient methods</a:t>
            </a:r>
          </a:p>
          <a:p>
            <a:pPr lvl="1"/>
            <a:r>
              <a:rPr lang="en-US" dirty="0"/>
              <a:t>Approximation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Offline reinforcement learning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F279-C5BB-7E77-3832-26561826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AB0D-1339-FC07-3CF4-FC5C839D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Reinforcement Learning: An Introduction</a:t>
            </a:r>
          </a:p>
          <a:p>
            <a:pPr lvl="1"/>
            <a:r>
              <a:rPr lang="en-US" dirty="0"/>
              <a:t>Second Edition</a:t>
            </a:r>
          </a:p>
          <a:p>
            <a:pPr lvl="1"/>
            <a:r>
              <a:rPr lang="en-US" dirty="0"/>
              <a:t>By Richard S. Sutton and Andrew G. </a:t>
            </a:r>
            <a:r>
              <a:rPr lang="en-US" dirty="0" err="1"/>
              <a:t>Barto</a:t>
            </a:r>
            <a:r>
              <a:rPr lang="en-US" dirty="0"/>
              <a:t>, MIT Press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1B99A-A4AE-A02B-F6C0-31B78F4D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B5CAD-9270-7C7B-AFA5-CB5FBD97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89E65-A7AD-312E-9A80-2B34321D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075C8E-ADE5-8578-B237-C8D7C992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2133600" cy="29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8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Math – Vital!</a:t>
            </a:r>
          </a:p>
          <a:p>
            <a:pPr lvl="1"/>
            <a:r>
              <a:rPr lang="en-US" dirty="0"/>
              <a:t>Probability</a:t>
            </a:r>
          </a:p>
          <a:p>
            <a:pPr lvl="2"/>
            <a:r>
              <a:rPr lang="en-US" dirty="0"/>
              <a:t>Discrete/continuous distributions, expectation, moments</a:t>
            </a:r>
          </a:p>
          <a:p>
            <a:pPr lvl="1"/>
            <a:r>
              <a:rPr lang="en-US" dirty="0"/>
              <a:t>Linear algebra</a:t>
            </a:r>
          </a:p>
          <a:p>
            <a:pPr lvl="2"/>
            <a:r>
              <a:rPr lang="en-US" dirty="0"/>
              <a:t>Vector, matrix, matrix operations</a:t>
            </a:r>
          </a:p>
          <a:p>
            <a:pPr lvl="1"/>
            <a:r>
              <a:rPr lang="en-US" dirty="0"/>
              <a:t>Optimization</a:t>
            </a:r>
          </a:p>
          <a:p>
            <a:pPr lvl="2"/>
            <a:r>
              <a:rPr lang="en-US" dirty="0"/>
              <a:t>Gradient-based methods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quiz - math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two independent random variables,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what are the variances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/>
                  <a:t>, given its rank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, what is the rank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, and how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b="0" dirty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Is a strictly convex function also strongly convex?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26" t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Machine learning – Crucial!</a:t>
            </a:r>
          </a:p>
          <a:p>
            <a:pPr lvl="1"/>
            <a:r>
              <a:rPr lang="en-US" dirty="0"/>
              <a:t>CS 4774/6316 or equivalent</a:t>
            </a:r>
          </a:p>
          <a:p>
            <a:pPr lvl="1"/>
            <a:r>
              <a:rPr lang="en-US" dirty="0"/>
              <a:t>Supervised machine learning</a:t>
            </a:r>
          </a:p>
          <a:p>
            <a:pPr lvl="2"/>
            <a:r>
              <a:rPr lang="en-US" dirty="0"/>
              <a:t>Regression, classification, active learning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4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quiz -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so-called “variance-bias trade-off”?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main difference between classification and regression problems?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L2 regularization make your solution sparse?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stochastic gradient descent converge faster than gradient descent for a convex function?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/>
              <a:t>Programming skills – Important!</a:t>
            </a:r>
          </a:p>
          <a:p>
            <a:pPr lvl="1"/>
            <a:r>
              <a:rPr lang="en-US" dirty="0"/>
              <a:t>Basic data structures: CS 2150 or equivalent </a:t>
            </a:r>
          </a:p>
          <a:p>
            <a:pPr lvl="1"/>
            <a:r>
              <a:rPr lang="en-US" b="1" u="sng" dirty="0"/>
              <a:t>Python</a:t>
            </a:r>
            <a:r>
              <a:rPr lang="en-US" dirty="0"/>
              <a:t> is required for machine problems</a:t>
            </a:r>
          </a:p>
          <a:p>
            <a:pPr lvl="2"/>
            <a:r>
              <a:rPr lang="en-US" dirty="0"/>
              <a:t>Most open source packages are written in Python</a:t>
            </a:r>
          </a:p>
          <a:p>
            <a:pPr lvl="1"/>
            <a:r>
              <a:rPr lang="en-US" dirty="0"/>
              <a:t>Any language you choose for the rest of this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3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CS4501: Introduction to Reinforcement Learning</a:t>
            </a:r>
            <a:br>
              <a:rPr lang="en-US" sz="3600" dirty="0"/>
            </a:br>
            <a:r>
              <a:rPr lang="en-US" sz="3600" dirty="0"/>
              <a:t>Course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/>
              <a:t>CS@UVA</a:t>
            </a:r>
          </a:p>
          <a:p>
            <a:r>
              <a:rPr lang="en-US" sz="1900" dirty="0">
                <a:hlinkClick r:id="rId2"/>
              </a:rPr>
              <a:t>http://www.cs.virginia.edu/~hw5x/Course/RL2022-Fall/_site/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0261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Pop-up quiz -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What is the time complexity of using dynamic programming to find the longest common subsequence between two sequences? How about its space complexity?</a:t>
            </a:r>
          </a:p>
          <a:p>
            <a:pPr marL="514350" indent="-514350">
              <a:buAutoNum type="arabicPeriod"/>
            </a:pPr>
            <a:r>
              <a:rPr lang="en-US" dirty="0"/>
              <a:t>What is the time complexity of the insertion operation in a binary search tree?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oriented and heavy</a:t>
            </a:r>
          </a:p>
          <a:p>
            <a:pPr lvl="1"/>
            <a:r>
              <a:rPr lang="en-US" dirty="0"/>
              <a:t>This is how great ideas are created!</a:t>
            </a:r>
          </a:p>
          <a:p>
            <a:pPr lvl="1"/>
            <a:r>
              <a:rPr lang="en-US" dirty="0"/>
              <a:t>You are encouraged to express your thoughts, confusions, and suggestions </a:t>
            </a:r>
          </a:p>
          <a:p>
            <a:pPr lvl="1"/>
            <a:r>
              <a:rPr lang="en-US" dirty="0"/>
              <a:t>Focusing on why, rather than just how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Image result for heated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43" y="4191794"/>
            <a:ext cx="2822575" cy="21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Paper review (10%)</a:t>
            </a:r>
          </a:p>
          <a:p>
            <a:pPr lvl="1"/>
            <a:r>
              <a:rPr lang="en-US" dirty="0"/>
              <a:t>Review ICLR’2023 submissions!</a:t>
            </a:r>
          </a:p>
          <a:p>
            <a:r>
              <a:rPr lang="en-US" dirty="0"/>
              <a:t>Homework (36%)</a:t>
            </a:r>
          </a:p>
          <a:p>
            <a:pPr lvl="1"/>
            <a:r>
              <a:rPr lang="en-US" dirty="0"/>
              <a:t>Machine problems (~3)</a:t>
            </a:r>
          </a:p>
          <a:p>
            <a:r>
              <a:rPr lang="en-US" dirty="0"/>
              <a:t>In-class quizzes (24%, ~4)</a:t>
            </a:r>
          </a:p>
          <a:p>
            <a:pPr lvl="1"/>
            <a:r>
              <a:rPr lang="en-US" dirty="0"/>
              <a:t>True/False, multiple choices, short answers</a:t>
            </a:r>
          </a:p>
          <a:p>
            <a:r>
              <a:rPr lang="en-US" dirty="0"/>
              <a:t>Course project (40%)</a:t>
            </a:r>
          </a:p>
          <a:p>
            <a:pPr lvl="1"/>
            <a:r>
              <a:rPr lang="en-US" dirty="0"/>
              <a:t>Last week of semester</a:t>
            </a:r>
          </a:p>
          <a:p>
            <a:pPr lvl="1"/>
            <a:r>
              <a:rPr lang="en-US" dirty="0"/>
              <a:t>Performed in groups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800600" y="1235869"/>
            <a:ext cx="3733800" cy="3352800"/>
            <a:chOff x="5029200" y="3246901"/>
            <a:chExt cx="3733800" cy="3352800"/>
          </a:xfrm>
        </p:grpSpPr>
        <p:grpSp>
          <p:nvGrpSpPr>
            <p:cNvPr id="13" name="Group 12"/>
            <p:cNvGrpSpPr/>
            <p:nvPr/>
          </p:nvGrpSpPr>
          <p:grpSpPr>
            <a:xfrm>
              <a:off x="5029200" y="3856501"/>
              <a:ext cx="3733800" cy="2743200"/>
              <a:chOff x="5029200" y="3856501"/>
              <a:chExt cx="3733800" cy="27432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781800" y="43434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</a:rPr>
                  <a:t>fairness will be guaranteed by the instructor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5181600" y="3856501"/>
                <a:ext cx="1524000" cy="86789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5029200" y="4853533"/>
                <a:ext cx="1676400" cy="174616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http://www.mergersandinquisitions.com/wp-content/uploads/2011/01/fairness_opinion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246901"/>
              <a:ext cx="1022350" cy="101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876800" y="489426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No curving will be applied!</a:t>
            </a:r>
          </a:p>
        </p:txBody>
      </p:sp>
    </p:spTree>
    <p:extLst>
      <p:ext uri="{BB962C8B-B14F-4D97-AF65-F5344CB8AC3E}">
        <p14:creationId xmlns:p14="http://schemas.microsoft.com/office/powerpoint/2010/main" val="35899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Bonus for exceptional participation?</a:t>
            </a:r>
          </a:p>
          <a:p>
            <a:pPr lvl="1"/>
            <a:r>
              <a:rPr lang="en-US" dirty="0"/>
              <a:t>But how to quantify this?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Practice scientific peer review</a:t>
            </a:r>
          </a:p>
          <a:p>
            <a:pPr lvl="1"/>
            <a:r>
              <a:rPr lang="en-US" dirty="0"/>
              <a:t>Let’s review ICLR’2023 submissions</a:t>
            </a:r>
          </a:p>
          <a:p>
            <a:r>
              <a:rPr lang="en-US" dirty="0"/>
              <a:t>Choose a submission in the area of reinforcement learning</a:t>
            </a:r>
          </a:p>
          <a:p>
            <a:r>
              <a:rPr lang="en-US" dirty="0"/>
              <a:t>Follow ICLR review guideline to finish your review</a:t>
            </a:r>
          </a:p>
          <a:p>
            <a:r>
              <a:rPr lang="en-US" dirty="0"/>
              <a:t>Post on Piazza and get peer-evaluated</a:t>
            </a:r>
          </a:p>
          <a:p>
            <a:r>
              <a:rPr lang="en-US" dirty="0"/>
              <a:t>Exceptional reviews are encouraged to submit to ICLR’2023 official review system for bonus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F6E46-9292-A689-A7D7-760164C1BD43}"/>
              </a:ext>
            </a:extLst>
          </p:cNvPr>
          <p:cNvSpPr txBox="1"/>
          <p:nvPr/>
        </p:nvSpPr>
        <p:spPr>
          <a:xfrm>
            <a:off x="5486400" y="123115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An experiment this year!</a:t>
            </a:r>
          </a:p>
        </p:txBody>
      </p:sp>
    </p:spTree>
    <p:extLst>
      <p:ext uri="{BB962C8B-B14F-4D97-AF65-F5344CB8AC3E}">
        <p14:creationId xmlns:p14="http://schemas.microsoft.com/office/powerpoint/2010/main" val="17264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150A-6327-C646-0270-FCBB0A10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F7B9-FA5C-4637-A261-B53CA10C3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finished by each student </a:t>
            </a:r>
            <a:r>
              <a:rPr lang="en-US" u="sng" dirty="0"/>
              <a:t>individually</a:t>
            </a:r>
          </a:p>
          <a:p>
            <a:pPr lvl="1"/>
            <a:r>
              <a:rPr lang="en-US" dirty="0"/>
              <a:t>Two weeks for each assignment</a:t>
            </a:r>
          </a:p>
          <a:p>
            <a:pPr lvl="1"/>
            <a:r>
              <a:rPr lang="en-US" dirty="0"/>
              <a:t>Sharing implementations is not allowed</a:t>
            </a:r>
          </a:p>
          <a:p>
            <a:pPr lvl="1"/>
            <a:r>
              <a:rPr lang="en-US" dirty="0"/>
              <a:t>Discussions with your peers or on Piazza are encouraged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362FA-B9D0-4353-7287-D720B6BA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4F98-005F-712D-9C63-07D84FFF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A53E-B616-B10F-8BB6-867B9E2B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 descr="Why does the phrase 'practice makes perfect' exist if people also say that  nobody is perfect? - Quora">
            <a:extLst>
              <a:ext uri="{FF2B5EF4-FFF2-40B4-BE49-F238E27FC236}">
                <a16:creationId xmlns:a16="http://schemas.microsoft.com/office/drawing/2014/main" id="{E0AD5088-F33B-0AEA-D6F5-4A428066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91185"/>
            <a:ext cx="3136900" cy="27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589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3B8B-311D-E80F-8836-BB39A0D8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Quizzes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F2B8-EADB-F6CB-0440-49F2CD67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implemented via collab</a:t>
            </a:r>
          </a:p>
          <a:p>
            <a:pPr lvl="1"/>
            <a:r>
              <a:rPr lang="en-US" dirty="0"/>
              <a:t>15 minutes each</a:t>
            </a:r>
          </a:p>
          <a:p>
            <a:pPr lvl="1"/>
            <a:r>
              <a:rPr lang="en-US" dirty="0"/>
              <a:t>Date will be announced one week ahead</a:t>
            </a:r>
          </a:p>
          <a:p>
            <a:pPr lvl="1"/>
            <a:r>
              <a:rPr lang="en-US" u="sng" dirty="0"/>
              <a:t>Non-overlapping</a:t>
            </a:r>
            <a:r>
              <a:rPr lang="en-US" dirty="0"/>
              <a:t> coverage of content discussed in our lectures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9A5E9-4BF8-5DDC-2BB2-A0CED065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166A7-203C-49DA-191B-79D93563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49FE0-CB9C-CD9B-DAE1-B5EB77BB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 descr="Multnomah County Commission candidates take Street Roots' pop quiz | Street  Roots">
            <a:extLst>
              <a:ext uri="{FF2B5EF4-FFF2-40B4-BE49-F238E27FC236}">
                <a16:creationId xmlns:a16="http://schemas.microsoft.com/office/drawing/2014/main" id="{C4E5EF7A-1E1A-931B-C61A-934493BB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215857"/>
            <a:ext cx="3124200" cy="20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39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Topics</a:t>
            </a:r>
          </a:p>
          <a:p>
            <a:pPr lvl="1"/>
            <a:r>
              <a:rPr lang="en-US" dirty="0"/>
              <a:t>You have the full freedom; but convince your peers and instructor first!</a:t>
            </a:r>
          </a:p>
          <a:p>
            <a:r>
              <a:rPr lang="en-US" dirty="0"/>
              <a:t>Teamwork</a:t>
            </a:r>
          </a:p>
          <a:p>
            <a:pPr lvl="1"/>
            <a:r>
              <a:rPr lang="en-US" dirty="0"/>
              <a:t>2-3 students per group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Proposal: maximum 4 pages (25%)</a:t>
            </a:r>
          </a:p>
          <a:p>
            <a:pPr lvl="1"/>
            <a:r>
              <a:rPr lang="en-US" dirty="0"/>
              <a:t>15-minutes in-class presentation (40%)</a:t>
            </a:r>
          </a:p>
          <a:p>
            <a:pPr lvl="1"/>
            <a:r>
              <a:rPr lang="en-US" dirty="0"/>
              <a:t>Written report: maximum 8 pages (35%)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400800" y="4157147"/>
            <a:ext cx="3088783" cy="1345618"/>
            <a:chOff x="6019800" y="4309547"/>
            <a:chExt cx="3088783" cy="1345618"/>
          </a:xfrm>
        </p:grpSpPr>
        <p:sp>
          <p:nvSpPr>
            <p:cNvPr id="7" name="TextBox 6"/>
            <p:cNvSpPr txBox="1"/>
            <p:nvPr/>
          </p:nvSpPr>
          <p:spPr>
            <a:xfrm>
              <a:off x="6212983" y="4309547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 required templates!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019800" y="4724400"/>
              <a:ext cx="45720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629400" y="4724400"/>
              <a:ext cx="58491" cy="93076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240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formation</a:t>
            </a:r>
          </a:p>
          <a:p>
            <a:pPr lvl="1"/>
            <a:r>
              <a:rPr lang="en-US" dirty="0"/>
              <a:t>Post your sales pitch on Piazza to find your teammates before Sept. 22</a:t>
            </a:r>
            <a:r>
              <a:rPr lang="en-US" baseline="30000" dirty="0"/>
              <a:t>nd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Explain why we should be excited about your idea</a:t>
            </a:r>
          </a:p>
          <a:p>
            <a:pPr lvl="2"/>
            <a:r>
              <a:rPr lang="en-US" dirty="0"/>
              <a:t>Required for everyone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 descr="21,988 Salesman Illustrations &amp; Clip Art - iStock">
            <a:extLst>
              <a:ext uri="{FF2B5EF4-FFF2-40B4-BE49-F238E27FC236}">
                <a16:creationId xmlns:a16="http://schemas.microsoft.com/office/drawing/2014/main" id="{E5EF0BA0-6C42-A722-EA2C-3D27EE3D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31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Homework</a:t>
            </a:r>
          </a:p>
          <a:p>
            <a:pPr lvl="1"/>
            <a:r>
              <a:rPr lang="en-US" dirty="0"/>
              <a:t>Submit via Collab </a:t>
            </a:r>
          </a:p>
          <a:p>
            <a:pPr lvl="1"/>
            <a:r>
              <a:rPr lang="en-US" dirty="0"/>
              <a:t>Grace period</a:t>
            </a:r>
          </a:p>
          <a:p>
            <a:pPr lvl="2"/>
            <a:r>
              <a:rPr lang="en-US" dirty="0"/>
              <a:t>You have free 7 late days in total for all assignments.</a:t>
            </a:r>
          </a:p>
          <a:p>
            <a:pPr lvl="2"/>
            <a:r>
              <a:rPr lang="en-US" dirty="0"/>
              <a:t>You can use late days for any assignments. A late day extends the deadline 24 hours.</a:t>
            </a:r>
          </a:p>
          <a:p>
            <a:pPr lvl="2"/>
            <a:r>
              <a:rPr lang="en-US" dirty="0"/>
              <a:t>Once you have used all 7 late days, the penalty is 10% for each additional late day (until 0 points left).</a:t>
            </a:r>
          </a:p>
          <a:p>
            <a:r>
              <a:rPr lang="en-US" dirty="0"/>
              <a:t>Course project</a:t>
            </a:r>
          </a:p>
          <a:p>
            <a:pPr lvl="1"/>
            <a:r>
              <a:rPr lang="en-US" dirty="0"/>
              <a:t>Submit via Collab</a:t>
            </a:r>
          </a:p>
          <a:p>
            <a:pPr lvl="1"/>
            <a:r>
              <a:rPr lang="en-US" dirty="0"/>
              <a:t>Proposal is due by the end of 7</a:t>
            </a:r>
            <a:r>
              <a:rPr lang="en-US" baseline="30000" dirty="0"/>
              <a:t>th</a:t>
            </a:r>
            <a:r>
              <a:rPr lang="en-US" dirty="0"/>
              <a:t> week (Oct. 7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Final report is due by the last day of semester (Dec. 14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29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191000" y="4343400"/>
            <a:ext cx="4419600" cy="914400"/>
            <a:chOff x="4191000" y="4343400"/>
            <a:chExt cx="4419600" cy="914400"/>
          </a:xfrm>
        </p:grpSpPr>
        <p:sp>
          <p:nvSpPr>
            <p:cNvPr id="4" name="TextBox 3"/>
            <p:cNvSpPr txBox="1"/>
            <p:nvPr/>
          </p:nvSpPr>
          <p:spPr>
            <a:xfrm>
              <a:off x="4191000" y="4343400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Discuss with the instructor about your project idea at least one week before this due date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867400" y="4953000"/>
              <a:ext cx="304800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How to Stop Being Late for Everything Once and for All | HuffPost Impact">
            <a:extLst>
              <a:ext uri="{FF2B5EF4-FFF2-40B4-BE49-F238E27FC236}">
                <a16:creationId xmlns:a16="http://schemas.microsoft.com/office/drawing/2014/main" id="{5A5EDB7A-EEFC-5675-3029-66FA035F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49254"/>
            <a:ext cx="3009900" cy="22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Hongning Wang</a:t>
            </a:r>
          </a:p>
          <a:p>
            <a:pPr lvl="1"/>
            <a:r>
              <a:rPr lang="en-US" dirty="0"/>
              <a:t>Graduated from University of Illinois at Urbana-Champaign in 2014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2035708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47" y="3276600"/>
            <a:ext cx="194755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APPRECIATED!</a:t>
            </a:r>
          </a:p>
          <a:p>
            <a:pPr lvl="1"/>
            <a:r>
              <a:rPr lang="en-US" dirty="0"/>
              <a:t>Helps me quickly remember your names</a:t>
            </a:r>
          </a:p>
          <a:p>
            <a:pPr lvl="1"/>
            <a:r>
              <a:rPr lang="en-US" dirty="0"/>
              <a:t>Reminds me what is still confusing </a:t>
            </a:r>
          </a:p>
          <a:p>
            <a:pPr lvl="1"/>
            <a:r>
              <a:rPr lang="en-US" dirty="0"/>
              <a:t>You drive the lecture/discussion in this class!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2" descr="Boring Meeting - Zoom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91590"/>
            <a:ext cx="5008713" cy="21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SIS formula pushes Arizona charter schools to top of nation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8837"/>
            <a:ext cx="2490628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d you miss the South Carolina debate? Read the transcri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57813"/>
            <a:ext cx="3978526" cy="22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4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403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Is reinforcement learning supervised machine learning?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5944" y="363419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Warm up exercise: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527" y="2053047"/>
            <a:ext cx="18764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6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/>
              <a:t>Hongning Wang</a:t>
            </a:r>
          </a:p>
          <a:p>
            <a:pPr lvl="1"/>
            <a:r>
              <a:rPr lang="en-US" dirty="0"/>
              <a:t>Research area</a:t>
            </a:r>
          </a:p>
          <a:p>
            <a:pPr lvl="2"/>
            <a:r>
              <a:rPr lang="en-US" dirty="0"/>
              <a:t>Information retrieval</a:t>
            </a:r>
          </a:p>
          <a:p>
            <a:pPr lvl="2"/>
            <a:r>
              <a:rPr lang="en-US" dirty="0"/>
              <a:t>Data mining</a:t>
            </a:r>
          </a:p>
          <a:p>
            <a:pPr lvl="2"/>
            <a:r>
              <a:rPr lang="en-US" dirty="0"/>
              <a:t>Machine learning</a:t>
            </a:r>
          </a:p>
          <a:p>
            <a:pPr lvl="1"/>
            <a:r>
              <a:rPr lang="en-US" dirty="0"/>
              <a:t>Industry experience</a:t>
            </a:r>
          </a:p>
          <a:p>
            <a:pPr lvl="2"/>
            <a:r>
              <a:rPr lang="en-US" dirty="0"/>
              <a:t>Google</a:t>
            </a:r>
          </a:p>
          <a:p>
            <a:pPr lvl="2"/>
            <a:r>
              <a:rPr lang="en-US" dirty="0"/>
              <a:t>Microsoft Research</a:t>
            </a:r>
          </a:p>
          <a:p>
            <a:pPr lvl="2"/>
            <a:r>
              <a:rPr lang="en-US" dirty="0"/>
              <a:t>Snap</a:t>
            </a:r>
          </a:p>
          <a:p>
            <a:pPr lvl="2"/>
            <a:r>
              <a:rPr lang="en-US" dirty="0"/>
              <a:t>Alibaba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95800" y="2819400"/>
            <a:ext cx="3124200" cy="685800"/>
            <a:chOff x="4495800" y="2819400"/>
            <a:chExt cx="3124200" cy="685800"/>
          </a:xfrm>
        </p:grpSpPr>
        <p:sp>
          <p:nvSpPr>
            <p:cNvPr id="7" name="Right Brace 6"/>
            <p:cNvSpPr/>
            <p:nvPr/>
          </p:nvSpPr>
          <p:spPr>
            <a:xfrm>
              <a:off x="4495800" y="2819400"/>
              <a:ext cx="228600" cy="68580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2839134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</a:rPr>
                <a:t>My main application areas of reinforcement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6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err="1"/>
              <a:t>Wanyu</a:t>
            </a:r>
            <a:r>
              <a:rPr lang="en-US" dirty="0"/>
              <a:t> Du (</a:t>
            </a:r>
            <a:r>
              <a:rPr lang="en-US" dirty="0">
                <a:hlinkClick r:id="rId2"/>
              </a:rPr>
              <a:t>wd5jq@virginia.edu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Research area</a:t>
            </a:r>
          </a:p>
          <a:p>
            <a:pPr lvl="2"/>
            <a:r>
              <a:rPr lang="en-US" dirty="0"/>
              <a:t>Machine learning</a:t>
            </a:r>
          </a:p>
          <a:p>
            <a:pPr lvl="2"/>
            <a:r>
              <a:rPr lang="en-US" dirty="0"/>
              <a:t>Natural language processing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C2F665-5BE8-EB05-9BB1-37D59461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160295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2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/>
              <a:t>Fan Yao (</a:t>
            </a:r>
            <a:r>
              <a:rPr lang="en-US" dirty="0">
                <a:hlinkClick r:id="rId2"/>
              </a:rPr>
              <a:t>fy4bc@virginia.edu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Research area</a:t>
            </a:r>
          </a:p>
          <a:p>
            <a:pPr lvl="2"/>
            <a:r>
              <a:rPr lang="en-US" dirty="0"/>
              <a:t>Machine learning</a:t>
            </a:r>
          </a:p>
          <a:p>
            <a:pPr lvl="2"/>
            <a:r>
              <a:rPr lang="en-US" dirty="0"/>
              <a:t>Algorithmic game theory</a:t>
            </a:r>
          </a:p>
          <a:p>
            <a:pPr lvl="2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2" descr="Fan Yao">
            <a:extLst>
              <a:ext uri="{FF2B5EF4-FFF2-40B4-BE49-F238E27FC236}">
                <a16:creationId xmlns:a16="http://schemas.microsoft.com/office/drawing/2014/main" id="{7892450B-E797-8ADE-1364-658EC474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7190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3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2F6A-A8B7-75C0-1C4F-64468F28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BBFE-43C2-FAD7-4AEC-EA90FC6EB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choose this course?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4441C-4021-F0B3-BAAA-2BA3E304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22489-A845-DD50-DE1A-43088BEE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D8494-EE71-D777-6D18-21BA0636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12505-3B16-BD25-F194-5C3C3D5C7543}"/>
              </a:ext>
            </a:extLst>
          </p:cNvPr>
          <p:cNvSpPr txBox="1"/>
          <p:nvPr/>
        </p:nvSpPr>
        <p:spPr>
          <a:xfrm>
            <a:off x="2895600" y="316739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Let</a:t>
            </a:r>
            <a:r>
              <a:rPr lang="en-US" altLang="zh-CN" sz="2800" dirty="0">
                <a:solidFill>
                  <a:srgbClr val="FF0000"/>
                </a:solidFill>
              </a:rPr>
              <a:t>’s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practice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</a:rPr>
              <a:t>sli.do</a:t>
            </a:r>
            <a:r>
              <a:rPr lang="en-US" altLang="zh-CN" sz="2800" dirty="0">
                <a:solidFill>
                  <a:srgbClr val="FF0000"/>
                </a:solidFill>
              </a:rPr>
              <a:t>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3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In-person and online</a:t>
            </a:r>
          </a:p>
          <a:p>
            <a:pPr lvl="1"/>
            <a:r>
              <a:rPr lang="en-US" dirty="0"/>
              <a:t>Time: Tu/Th 9:30am to 10:45am, eastern time</a:t>
            </a:r>
          </a:p>
          <a:p>
            <a:pPr lvl="1"/>
            <a:r>
              <a:rPr lang="en-US" dirty="0"/>
              <a:t>Location: Thornton Hall E303</a:t>
            </a:r>
          </a:p>
          <a:p>
            <a:pPr lvl="1"/>
            <a:r>
              <a:rPr lang="en-US" dirty="0"/>
              <a:t>Via Zoom meetings</a:t>
            </a:r>
          </a:p>
          <a:p>
            <a:pPr lvl="2"/>
            <a:r>
              <a:rPr lang="en-US" dirty="0"/>
              <a:t>Meeting links can be found on Collab</a:t>
            </a:r>
          </a:p>
          <a:p>
            <a:pPr lvl="2"/>
            <a:r>
              <a:rPr lang="en-US" dirty="0"/>
              <a:t>Recordings will be posted on Collab after each class</a:t>
            </a:r>
          </a:p>
          <a:p>
            <a:pPr lvl="1"/>
            <a:r>
              <a:rPr lang="en-US" dirty="0"/>
              <a:t>Office hours</a:t>
            </a:r>
          </a:p>
          <a:p>
            <a:pPr lvl="2"/>
            <a:r>
              <a:rPr lang="en-US" dirty="0"/>
              <a:t>Instructor: </a:t>
            </a:r>
            <a:r>
              <a:rPr lang="en-US" dirty="0" err="1"/>
              <a:t>Tu</a:t>
            </a:r>
            <a:r>
              <a:rPr lang="en-US" dirty="0"/>
              <a:t>/</a:t>
            </a:r>
            <a:r>
              <a:rPr lang="en-US" dirty="0" err="1"/>
              <a:t>Th</a:t>
            </a:r>
            <a:r>
              <a:rPr lang="en-US" dirty="0"/>
              <a:t> 4pm-5pm, by Zoom, no recordings</a:t>
            </a:r>
          </a:p>
          <a:p>
            <a:pPr lvl="2"/>
            <a:r>
              <a:rPr lang="en-US" dirty="0"/>
              <a:t>TA: We/Fr 2pm-3pm, by Zoom, no recordings</a:t>
            </a:r>
          </a:p>
          <a:p>
            <a:pPr lvl="2"/>
            <a:r>
              <a:rPr lang="en-US" dirty="0"/>
              <a:t>Please make an appointment </a:t>
            </a:r>
            <a:r>
              <a:rPr lang="en-US" u="sng" dirty="0"/>
              <a:t>beforehand</a:t>
            </a:r>
          </a:p>
          <a:p>
            <a:pPr lvl="2"/>
            <a:r>
              <a:rPr lang="en-US" dirty="0"/>
              <a:t>Additional appointments can be requested via email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/>
              <a:t>Tools </a:t>
            </a:r>
          </a:p>
          <a:p>
            <a:pPr lvl="1"/>
            <a:r>
              <a:rPr lang="en-US" dirty="0"/>
              <a:t>Zoom</a:t>
            </a:r>
          </a:p>
          <a:p>
            <a:pPr lvl="2"/>
            <a:r>
              <a:rPr lang="en-US" dirty="0"/>
              <a:t>All meeting links can be found on Collab</a:t>
            </a:r>
          </a:p>
          <a:p>
            <a:pPr lvl="1"/>
            <a:r>
              <a:rPr lang="en-US" dirty="0"/>
              <a:t>Piazza</a:t>
            </a:r>
          </a:p>
          <a:p>
            <a:pPr lvl="2"/>
            <a:r>
              <a:rPr lang="en-US" dirty="0"/>
              <a:t>Announcements and after-class discussions</a:t>
            </a:r>
          </a:p>
          <a:p>
            <a:pPr lvl="2"/>
            <a:r>
              <a:rPr lang="en-US" dirty="0">
                <a:hlinkClick r:id="rId2"/>
              </a:rPr>
              <a:t>https://piazza.com/virginia/fall2022/cs450120055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Slido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sli.do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 web-based interactive Q&amp;A and polling platform</a:t>
            </a:r>
          </a:p>
          <a:p>
            <a:pPr lvl="2"/>
            <a:r>
              <a:rPr lang="en-US" dirty="0"/>
              <a:t>In-class discussions</a:t>
            </a:r>
          </a:p>
          <a:p>
            <a:pPr lvl="2"/>
            <a:r>
              <a:rPr lang="en-US" dirty="0"/>
              <a:t>An event page will be created prior to each of our class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CS4501: Reinforcement Learning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B576-4618-475D-9FCB-4FE0D483AC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1386</Words>
  <Application>Microsoft Macintosh PowerPoint</Application>
  <PresentationFormat>On-screen Show (4:3)</PresentationFormat>
  <Paragraphs>285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Office Theme</vt:lpstr>
      <vt:lpstr>The lecture will start at 9:30am EDT</vt:lpstr>
      <vt:lpstr>CS4501: Introduction to Reinforcement Learning Course Policy</vt:lpstr>
      <vt:lpstr>Instructor</vt:lpstr>
      <vt:lpstr>Instructor</vt:lpstr>
      <vt:lpstr>Teaching assistant</vt:lpstr>
      <vt:lpstr>Teaching assistant</vt:lpstr>
      <vt:lpstr>How about you?</vt:lpstr>
      <vt:lpstr>Course delivery</vt:lpstr>
      <vt:lpstr>Course delivery</vt:lpstr>
      <vt:lpstr>Positioning of this course</vt:lpstr>
      <vt:lpstr>Positioning of this course</vt:lpstr>
      <vt:lpstr>Goal of this course</vt:lpstr>
      <vt:lpstr>Structure of this course</vt:lpstr>
      <vt:lpstr>Textbook</vt:lpstr>
      <vt:lpstr>Prerequisites</vt:lpstr>
      <vt:lpstr>Pop-up quiz - math</vt:lpstr>
      <vt:lpstr>Prerequisites</vt:lpstr>
      <vt:lpstr>Pop-up quiz - ML</vt:lpstr>
      <vt:lpstr>Prerequisites</vt:lpstr>
      <vt:lpstr>Pop-up quiz - programming</vt:lpstr>
      <vt:lpstr>Character of this course</vt:lpstr>
      <vt:lpstr>Assessment</vt:lpstr>
      <vt:lpstr>Assessment</vt:lpstr>
      <vt:lpstr>Paper review</vt:lpstr>
      <vt:lpstr>Machine problems</vt:lpstr>
      <vt:lpstr>In-Class Quizzes</vt:lpstr>
      <vt:lpstr>Course project</vt:lpstr>
      <vt:lpstr>Course project</vt:lpstr>
      <vt:lpstr>Late policy</vt:lpstr>
      <vt:lpstr>Classroom participation</vt:lpstr>
      <vt:lpstr>Questions?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CS6501 Information Retrieval Course Policy</dc:title>
  <dc:creator>Wang, Hongning</dc:creator>
  <cp:lastModifiedBy>Wang, Hongning (hw5x)</cp:lastModifiedBy>
  <cp:revision>93</cp:revision>
  <dcterms:created xsi:type="dcterms:W3CDTF">2014-07-22T16:28:54Z</dcterms:created>
  <dcterms:modified xsi:type="dcterms:W3CDTF">2022-08-25T03:06:28Z</dcterms:modified>
</cp:coreProperties>
</file>